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6" r:id="rId7"/>
    <p:sldId id="270" r:id="rId8"/>
    <p:sldId id="267" r:id="rId9"/>
    <p:sldId id="26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14" autoAdjust="0"/>
  </p:normalViewPr>
  <p:slideViewPr>
    <p:cSldViewPr>
      <p:cViewPr>
        <p:scale>
          <a:sx n="87" d="100"/>
          <a:sy n="87" d="100"/>
        </p:scale>
        <p:origin x="-1330" y="91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uk-UA" sz="2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2400" b="1" dirty="0" err="1"/>
              <a:t>Графік</a:t>
            </a:r>
            <a:r>
              <a:rPr lang="ru-RU" sz="2400" b="1" baseline="0" dirty="0"/>
              <a:t> </a:t>
            </a:r>
            <a:r>
              <a:rPr lang="ru-RU" sz="2400" b="1" baseline="0" dirty="0" err="1"/>
              <a:t>виконаних</a:t>
            </a:r>
            <a:r>
              <a:rPr lang="ru-RU" sz="2400" b="1" baseline="0" dirty="0"/>
              <a:t> заявок </a:t>
            </a:r>
            <a:r>
              <a:rPr lang="ru-RU" sz="2400" b="1" baseline="0" dirty="0" smtClean="0"/>
              <a:t>2020</a:t>
            </a:r>
            <a:r>
              <a:rPr lang="en-US" sz="2400" b="1" baseline="0" dirty="0" smtClean="0"/>
              <a:t> </a:t>
            </a:r>
            <a:r>
              <a:rPr lang="uk-UA" sz="2400" b="1" i="0" u="none" strike="noStrike" baseline="0" dirty="0" smtClean="0">
                <a:effectLst/>
              </a:rPr>
              <a:t>/</a:t>
            </a:r>
            <a:r>
              <a:rPr lang="en-US" sz="2400" b="1" baseline="0" dirty="0" smtClean="0"/>
              <a:t> </a:t>
            </a:r>
            <a:r>
              <a:rPr lang="ru-RU" sz="2400" b="1" baseline="0" dirty="0" smtClean="0"/>
              <a:t>2025 </a:t>
            </a:r>
            <a:r>
              <a:rPr lang="ru-RU" sz="2400" b="1" baseline="0" dirty="0" err="1" smtClean="0"/>
              <a:t>рр</a:t>
            </a:r>
            <a:r>
              <a:rPr lang="uk-UA" sz="2400" b="1" baseline="0" dirty="0" smtClean="0"/>
              <a:t>.</a:t>
            </a:r>
            <a:endParaRPr lang="ru-RU" sz="2400" b="1" dirty="0"/>
          </a:p>
        </c:rich>
      </c:tx>
      <c:layout>
        <c:manualLayout>
          <c:xMode val="edge"/>
          <c:yMode val="edge"/>
          <c:x val="0.18044618249719918"/>
          <c:y val="1.3727402254860955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tx2"/>
              </a:solidFill>
              <a:effectLst/>
            </c:spPr>
          </c:dPt>
          <c:dPt>
            <c:idx val="1"/>
            <c:invertIfNegative val="0"/>
            <c:bubble3D val="0"/>
            <c:spPr>
              <a:solidFill>
                <a:srgbClr val="FFFF00"/>
              </a:solidFill>
              <a:effectLst/>
            </c:spPr>
          </c:dPt>
          <c:dPt>
            <c:idx val="2"/>
            <c:invertIfNegative val="0"/>
            <c:bubble3D val="0"/>
            <c:spPr>
              <a:solidFill>
                <a:schemeClr val="accent5"/>
              </a:solidFill>
              <a:ln w="25400" cap="flat" cmpd="sng" algn="ctr">
                <a:solidFill>
                  <a:schemeClr val="dk1"/>
                </a:solidFill>
                <a:prstDash val="solid"/>
              </a:ln>
              <a:effectLst/>
            </c:spPr>
          </c:dPt>
          <c:dPt>
            <c:idx val="3"/>
            <c:invertIfNegative val="0"/>
            <c:bubble3D val="0"/>
            <c:spPr>
              <a:solidFill>
                <a:schemeClr val="accent3"/>
              </a:solidFill>
              <a:effectLst/>
            </c:spPr>
          </c:dPt>
          <c:dPt>
            <c:idx val="4"/>
            <c:invertIfNegative val="0"/>
            <c:bubble3D val="0"/>
            <c:spPr>
              <a:solidFill>
                <a:schemeClr val="accent2"/>
              </a:solidFill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uk-UA"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Лист1!$A$2:$A$6</c:f>
              <c:strCache>
                <c:ptCount val="5"/>
                <c:pt idx="0">
                  <c:v>2021р.</c:v>
                </c:pt>
                <c:pt idx="1">
                  <c:v>2022р.</c:v>
                </c:pt>
                <c:pt idx="2">
                  <c:v>2023р.</c:v>
                </c:pt>
                <c:pt idx="3">
                  <c:v>2024р.</c:v>
                </c:pt>
                <c:pt idx="4">
                  <c:v>план  2025 р.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1663</c:v>
                </c:pt>
                <c:pt idx="1">
                  <c:v>1732</c:v>
                </c:pt>
                <c:pt idx="2">
                  <c:v>1803</c:v>
                </c:pt>
                <c:pt idx="3">
                  <c:v>1821</c:v>
                </c:pt>
                <c:pt idx="4">
                  <c:v>2250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5AD-4990-91C2-2A3CFF497FE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83633792"/>
        <c:axId val="183635328"/>
      </c:barChart>
      <c:catAx>
        <c:axId val="1836337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uk-UA"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83635328"/>
        <c:crosses val="autoZero"/>
        <c:auto val="1"/>
        <c:lblAlgn val="ctr"/>
        <c:lblOffset val="100"/>
        <c:noMultiLvlLbl val="0"/>
      </c:catAx>
      <c:valAx>
        <c:axId val="183635328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lang="uk-UA" sz="24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ru-RU" sz="2400" b="1"/>
                  <a:t>Кількість заявок,</a:t>
                </a:r>
                <a:r>
                  <a:rPr lang="ru-RU" sz="2400" b="1" baseline="0"/>
                  <a:t> шт.</a:t>
                </a:r>
                <a:endParaRPr lang="ru-RU" sz="2400" b="1"/>
              </a:p>
            </c:rich>
          </c:tx>
          <c:layout>
            <c:manualLayout>
              <c:xMode val="edge"/>
              <c:yMode val="edge"/>
              <c:x val="1.6203703703703703E-2"/>
              <c:y val="0.27794963129608802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uk-UA"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83633792"/>
        <c:crosses val="autoZero"/>
        <c:crossBetween val="between"/>
      </c:valAx>
      <c:spPr>
        <a:gradFill>
          <a:gsLst>
            <a:gs pos="0">
              <a:schemeClr val="accent4">
                <a:lumMod val="40000"/>
                <a:lumOff val="60000"/>
              </a:schemeClr>
            </a:gs>
            <a:gs pos="50000">
              <a:srgbClr val="5B9BD5">
                <a:tint val="44500"/>
                <a:satMod val="160000"/>
              </a:srgbClr>
            </a:gs>
            <a:gs pos="100000">
              <a:srgbClr val="5B9BD5">
                <a:tint val="23500"/>
                <a:satMod val="160000"/>
              </a:srgbClr>
            </a:gs>
          </a:gsLst>
          <a:lin ang="5400000" scaled="0"/>
        </a:gradFill>
      </c:spPr>
    </c:plotArea>
    <c:plotVisOnly val="1"/>
    <c:dispBlanksAs val="zero"/>
    <c:showDLblsOverMax val="0"/>
  </c:chart>
  <c:spPr>
    <a:solidFill>
      <a:schemeClr val="bg1"/>
    </a:solidFill>
    <a:ln w="9525" cap="sq" cmpd="sng" algn="ctr">
      <a:solidFill>
        <a:schemeClr val="tx1">
          <a:lumMod val="15000"/>
          <a:lumOff val="85000"/>
        </a:schemeClr>
      </a:solidFill>
      <a:miter lim="800000"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uk-UA"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2000" b="1" dirty="0" err="1"/>
              <a:t>Графік</a:t>
            </a:r>
            <a:r>
              <a:rPr lang="ru-RU" sz="2000" b="1" baseline="0" dirty="0"/>
              <a:t> </a:t>
            </a:r>
            <a:r>
              <a:rPr lang="ru-RU" sz="2000" b="1" baseline="0" dirty="0" smtClean="0"/>
              <a:t> </a:t>
            </a:r>
            <a:r>
              <a:rPr lang="ru-RU" sz="2000" b="1" baseline="0" dirty="0" err="1" smtClean="0"/>
              <a:t>виконання</a:t>
            </a:r>
            <a:r>
              <a:rPr lang="ru-RU" sz="2000" b="1" baseline="0" dirty="0" smtClean="0"/>
              <a:t> ремонту  п</a:t>
            </a:r>
            <a:r>
              <a:rPr lang="uk-UA" sz="2000" b="1" baseline="0" dirty="0" err="1" smtClean="0"/>
              <a:t>ід’їздів</a:t>
            </a:r>
            <a:r>
              <a:rPr lang="uk-UA" sz="2000" b="1" baseline="0" dirty="0" smtClean="0"/>
              <a:t> у житловому фонді </a:t>
            </a:r>
            <a:r>
              <a:rPr lang="ru-RU" sz="2000" b="1" baseline="0" dirty="0" smtClean="0"/>
              <a:t> 2022 </a:t>
            </a:r>
            <a:r>
              <a:rPr lang="uk-UA" sz="2000" b="0" i="0" u="none" strike="noStrike" baseline="0" dirty="0" smtClean="0">
                <a:effectLst/>
              </a:rPr>
              <a:t>/ </a:t>
            </a:r>
            <a:r>
              <a:rPr lang="ru-RU" sz="2000" b="1" baseline="0" dirty="0" smtClean="0"/>
              <a:t>2025 </a:t>
            </a:r>
            <a:r>
              <a:rPr lang="ru-RU" sz="2000" b="1" baseline="0" dirty="0" err="1" smtClean="0"/>
              <a:t>рр</a:t>
            </a:r>
            <a:r>
              <a:rPr lang="ru-RU" sz="2000" b="1" baseline="0" dirty="0" smtClean="0"/>
              <a:t>.</a:t>
            </a:r>
            <a:endParaRPr lang="ru-RU" sz="2000" b="1" dirty="0"/>
          </a:p>
        </c:rich>
      </c:tx>
      <c:layout>
        <c:manualLayout>
          <c:xMode val="edge"/>
          <c:yMode val="edge"/>
          <c:x val="0.12765612797738854"/>
          <c:y val="0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7.0325047289578099E-2"/>
          <c:y val="0.11947619047619071"/>
          <c:w val="0.91064675019598085"/>
          <c:h val="0.7975674915635545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effectLst/>
          </c:spPr>
          <c:invertIfNegative val="0"/>
          <c:dPt>
            <c:idx val="2"/>
            <c:invertIfNegative val="0"/>
            <c:bubble3D val="0"/>
            <c:spPr>
              <a:solidFill>
                <a:schemeClr val="accent3">
                  <a:lumMod val="75000"/>
                </a:schemeClr>
              </a:solidFill>
              <a:effectLst/>
            </c:spPr>
          </c:dPt>
          <c:dPt>
            <c:idx val="3"/>
            <c:invertIfNegative val="0"/>
            <c:bubble3D val="0"/>
            <c:spPr>
              <a:solidFill>
                <a:schemeClr val="accent2">
                  <a:lumMod val="75000"/>
                </a:schemeClr>
              </a:solidFill>
              <a:effectLst/>
            </c:spPr>
          </c:dPt>
          <c:dLbls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z="1200" b="1" smtClean="0"/>
                      <a:t>1</a:t>
                    </a:r>
                    <a:r>
                      <a:rPr lang="uk-UA" sz="1200" b="1" smtClean="0"/>
                      <a:t>9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uk-UA"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4"/>
                <c:pt idx="0">
                  <c:v>2022 р.</c:v>
                </c:pt>
                <c:pt idx="1">
                  <c:v>2023 р.</c:v>
                </c:pt>
                <c:pt idx="2">
                  <c:v>2024р.</c:v>
                </c:pt>
                <c:pt idx="3">
                  <c:v>2025р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0</c:v>
                </c:pt>
                <c:pt idx="1">
                  <c:v>12</c:v>
                </c:pt>
                <c:pt idx="2">
                  <c:v>18</c:v>
                </c:pt>
                <c:pt idx="3">
                  <c:v>18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5AD-4990-91C2-2A3CFF497FE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2880896"/>
        <c:axId val="52882432"/>
      </c:barChart>
      <c:catAx>
        <c:axId val="528808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uk-UA"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52882432"/>
        <c:crosses val="autoZero"/>
        <c:auto val="1"/>
        <c:lblAlgn val="ctr"/>
        <c:lblOffset val="100"/>
        <c:noMultiLvlLbl val="0"/>
      </c:catAx>
      <c:valAx>
        <c:axId val="52882432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lang="uk-UA" sz="14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ru-RU" sz="1400" b="1"/>
                  <a:t>Кількість виконаних</a:t>
                </a:r>
                <a:r>
                  <a:rPr lang="ru-RU" sz="1400" b="1" baseline="0"/>
                  <a:t> робіт</a:t>
                </a:r>
                <a:r>
                  <a:rPr lang="ru-RU" sz="1400" b="1"/>
                  <a:t>,</a:t>
                </a:r>
                <a:r>
                  <a:rPr lang="ru-RU" sz="1400" b="1" baseline="0"/>
                  <a:t> шт.</a:t>
                </a:r>
                <a:endParaRPr lang="ru-RU" sz="1400" b="1"/>
              </a:p>
            </c:rich>
          </c:tx>
          <c:layout>
            <c:manualLayout>
              <c:xMode val="edge"/>
              <c:yMode val="edge"/>
              <c:x val="0"/>
              <c:y val="0.27794967710373397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uk-UA"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52880896"/>
        <c:crosses val="autoZero"/>
        <c:crossBetween val="between"/>
      </c:valAx>
      <c:spPr>
        <a:gradFill>
          <a:gsLst>
            <a:gs pos="0">
              <a:schemeClr val="accent4">
                <a:lumMod val="60000"/>
                <a:lumOff val="40000"/>
              </a:schemeClr>
            </a:gs>
            <a:gs pos="50000">
              <a:srgbClr val="5B9BD5">
                <a:tint val="44500"/>
                <a:satMod val="160000"/>
              </a:srgbClr>
            </a:gs>
            <a:gs pos="100000">
              <a:srgbClr val="5B9BD5">
                <a:tint val="23500"/>
                <a:satMod val="160000"/>
              </a:srgbClr>
            </a:gs>
          </a:gsLst>
          <a:lin ang="5400000" scaled="0"/>
        </a:gradFill>
        <a:ln>
          <a:noFill/>
        </a:ln>
        <a:effectLst/>
      </c:spPr>
    </c:plotArea>
    <c:plotVisOnly val="1"/>
    <c:dispBlanksAs val="zero"/>
    <c:showDLblsOverMax val="0"/>
  </c:chart>
  <c:spPr>
    <a:solidFill>
      <a:schemeClr val="bg1"/>
    </a:solidFill>
    <a:ln w="9525" cap="sq" cmpd="sng" algn="ctr">
      <a:solidFill>
        <a:schemeClr val="tx1">
          <a:lumMod val="15000"/>
          <a:lumOff val="85000"/>
        </a:schemeClr>
      </a:solidFill>
      <a:miter lim="800000"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23.12.2024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sz="33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ФІНАНСОВИЙ  ПЛАН  КП ТРОСТЯНЕЦЬКЕ  ЖЕУ</a:t>
            </a:r>
            <a:br>
              <a:rPr lang="uk-UA" sz="33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uk-UA" sz="33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  </a:t>
            </a:r>
            <a:r>
              <a:rPr lang="uk-UA" sz="33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2025 </a:t>
            </a:r>
            <a:r>
              <a:rPr lang="uk-UA" sz="33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рік</a:t>
            </a:r>
            <a:r>
              <a:rPr lang="uk-UA" dirty="0"/>
              <a:t/>
            </a:r>
            <a:br>
              <a:rPr lang="uk-UA" dirty="0"/>
            </a:br>
            <a:endParaRPr lang="uk-UA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1213816"/>
              </p:ext>
            </p:extLst>
          </p:nvPr>
        </p:nvGraphicFramePr>
        <p:xfrm>
          <a:off x="467544" y="1340768"/>
          <a:ext cx="8424936" cy="4502273"/>
        </p:xfrm>
        <a:graphic>
          <a:graphicData uri="http://schemas.openxmlformats.org/drawingml/2006/table">
            <a:tbl>
              <a:tblPr firstRow="1" firstCol="1" bandRow="1">
                <a:tableStyleId>{00A15C55-8517-42AA-B614-E9B94910E393}</a:tableStyleId>
              </a:tblPr>
              <a:tblGrid>
                <a:gridCol w="202419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93021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29633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956737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3584158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5046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 smtClean="0">
                          <a:effectLst/>
                        </a:rPr>
                        <a:t>Дохід</a:t>
                      </a:r>
                      <a:r>
                        <a:rPr lang="ru-RU" sz="1600" dirty="0" smtClean="0">
                          <a:effectLst/>
                        </a:rPr>
                        <a:t> ,тис .</a:t>
                      </a:r>
                      <a:r>
                        <a:rPr lang="ru-RU" sz="1600" dirty="0" err="1" smtClean="0">
                          <a:effectLst/>
                        </a:rPr>
                        <a:t>грн</a:t>
                      </a:r>
                      <a:r>
                        <a:rPr lang="ru-RU" sz="1600" dirty="0" smtClean="0">
                          <a:effectLst/>
                        </a:rPr>
                        <a:t>.</a:t>
                      </a:r>
                      <a:endParaRPr lang="uk-UA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839" marR="6083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Факт </a:t>
                      </a:r>
                      <a:r>
                        <a:rPr lang="ru-RU" sz="1600" dirty="0" smtClean="0">
                          <a:effectLst/>
                        </a:rPr>
                        <a:t>2024р</a:t>
                      </a:r>
                      <a:endParaRPr lang="uk-UA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839" marR="6083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Всього план</a:t>
                      </a:r>
                      <a:endParaRPr lang="uk-UA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839" marR="6083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% зрост</a:t>
                      </a:r>
                      <a:endParaRPr lang="uk-UA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839" marR="6083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Примітки</a:t>
                      </a:r>
                      <a:endParaRPr lang="uk-UA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839" marR="60839" marT="0" marB="0" anchor="b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523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ДОХІД  всього в </a:t>
                      </a:r>
                      <a:r>
                        <a:rPr lang="uk-UA" sz="1200" dirty="0" err="1">
                          <a:effectLst/>
                        </a:rPr>
                        <a:t>т.ч</a:t>
                      </a:r>
                      <a:r>
                        <a:rPr lang="uk-UA" sz="1200" dirty="0">
                          <a:effectLst/>
                        </a:rPr>
                        <a:t>:</a:t>
                      </a:r>
                      <a:endParaRPr lang="uk-UA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839" marR="6083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12702,8</a:t>
                      </a:r>
                      <a:endParaRPr lang="uk-UA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839" marR="6083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16099,5</a:t>
                      </a:r>
                      <a:endParaRPr lang="uk-UA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839" marR="6083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smtClean="0">
                          <a:effectLst/>
                          <a:latin typeface="+mn-lt"/>
                          <a:ea typeface="+mn-ea"/>
                          <a:cs typeface="+mn-cs"/>
                        </a:rPr>
                        <a:t>26,7</a:t>
                      </a:r>
                      <a:endParaRPr lang="uk-UA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839" marR="6083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uk-UA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0839" marR="60839" marT="0" marB="0" anchor="b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523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Основний дохід:</a:t>
                      </a:r>
                      <a:endParaRPr lang="uk-UA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839" marR="6083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uk-UA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0839" marR="6083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uk-UA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0839" marR="6083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uk-UA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0839" marR="6083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uk-UA" sz="10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0839" marR="60839" marT="0" marB="0" anchor="b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502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 </a:t>
                      </a:r>
                      <a:endParaRPr lang="uk-UA" sz="10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Управління будинками</a:t>
                      </a:r>
                      <a:endParaRPr lang="uk-UA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839" marR="6083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5709,8</a:t>
                      </a:r>
                      <a:endParaRPr lang="uk-UA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839" marR="6083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6146,4</a:t>
                      </a:r>
                      <a:endParaRPr lang="uk-UA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839" marR="6083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7,6</a:t>
                      </a:r>
                      <a:endParaRPr lang="uk-UA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839" marR="6083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 smtClean="0">
                          <a:effectLst/>
                        </a:rPr>
                        <a:t>У</a:t>
                      </a:r>
                      <a:r>
                        <a:rPr lang="uk-UA" sz="1100" baseline="0" dirty="0" smtClean="0">
                          <a:effectLst/>
                        </a:rPr>
                        <a:t> </a:t>
                      </a:r>
                      <a:r>
                        <a:rPr lang="uk-UA" sz="1100" dirty="0" smtClean="0">
                          <a:effectLst/>
                        </a:rPr>
                        <a:t> </a:t>
                      </a:r>
                      <a:r>
                        <a:rPr lang="uk-UA" sz="1100" dirty="0">
                          <a:effectLst/>
                        </a:rPr>
                        <a:t>2024 </a:t>
                      </a:r>
                      <a:r>
                        <a:rPr lang="uk-UA" sz="1100" dirty="0" smtClean="0">
                          <a:effectLst/>
                        </a:rPr>
                        <a:t>року  нові  тарифи  були   введені  в дію у квітні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 smtClean="0">
                          <a:effectLst/>
                        </a:rPr>
                        <a:t>Плануємо зробити ремонт    під'їздів, цоколів ,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 smtClean="0">
                          <a:effectLst/>
                        </a:rPr>
                        <a:t>частковий</a:t>
                      </a:r>
                      <a:r>
                        <a:rPr lang="uk-UA" sz="1100" baseline="0" dirty="0" smtClean="0">
                          <a:effectLst/>
                        </a:rPr>
                        <a:t> ремонт  покрівель ,</a:t>
                      </a:r>
                      <a:r>
                        <a:rPr lang="uk-UA" sz="1100" baseline="0" dirty="0" err="1" smtClean="0">
                          <a:effectLst/>
                        </a:rPr>
                        <a:t>димовентканалів</a:t>
                      </a:r>
                      <a:r>
                        <a:rPr lang="uk-UA" sz="1100" baseline="0" dirty="0" smtClean="0">
                          <a:effectLst/>
                        </a:rPr>
                        <a:t>.</a:t>
                      </a:r>
                      <a:endParaRPr lang="uk-UA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839" marR="60839" marT="0" marB="0" anchor="b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8572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Т</a:t>
                      </a:r>
                      <a:r>
                        <a:rPr lang="ru-RU" sz="1200" dirty="0" err="1">
                          <a:effectLst/>
                        </a:rPr>
                        <a:t>еплова</a:t>
                      </a:r>
                      <a:r>
                        <a:rPr lang="ru-RU" sz="1200" dirty="0">
                          <a:effectLst/>
                        </a:rPr>
                        <a:t> </a:t>
                      </a:r>
                      <a:r>
                        <a:rPr lang="ru-RU" sz="1200" dirty="0" err="1">
                          <a:effectLst/>
                        </a:rPr>
                        <a:t>енергія</a:t>
                      </a:r>
                      <a:endParaRPr lang="uk-UA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839" marR="6083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5737,4</a:t>
                      </a:r>
                      <a:endParaRPr lang="uk-UA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839" marR="6083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7690,4</a:t>
                      </a:r>
                      <a:endParaRPr lang="uk-UA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839" marR="6083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34,0</a:t>
                      </a:r>
                      <a:endParaRPr lang="uk-UA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839" marR="6083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 smtClean="0">
                          <a:effectLst/>
                        </a:rPr>
                        <a:t>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 smtClean="0">
                          <a:effectLst/>
                        </a:rPr>
                        <a:t>З листопада</a:t>
                      </a:r>
                      <a:r>
                        <a:rPr lang="uk-UA" sz="1100" baseline="0" dirty="0" smtClean="0">
                          <a:effectLst/>
                        </a:rPr>
                        <a:t> </a:t>
                      </a:r>
                      <a:r>
                        <a:rPr lang="uk-UA" sz="1100" dirty="0" smtClean="0">
                          <a:effectLst/>
                        </a:rPr>
                        <a:t>2024р </a:t>
                      </a:r>
                      <a:r>
                        <a:rPr lang="uk-UA" sz="1100" dirty="0">
                          <a:effectLst/>
                        </a:rPr>
                        <a:t>підвищення вартості теплової енергії  на </a:t>
                      </a:r>
                      <a:r>
                        <a:rPr lang="uk-UA" sz="1100" dirty="0" smtClean="0">
                          <a:effectLst/>
                        </a:rPr>
                        <a:t>18,5%(зростання</a:t>
                      </a:r>
                      <a:r>
                        <a:rPr lang="uk-UA" sz="1100" baseline="0" dirty="0" smtClean="0">
                          <a:effectLst/>
                        </a:rPr>
                        <a:t> </a:t>
                      </a:r>
                      <a:r>
                        <a:rPr lang="uk-UA" sz="1100" dirty="0" smtClean="0">
                          <a:effectLst/>
                        </a:rPr>
                        <a:t>матеріалів,електричної </a:t>
                      </a:r>
                      <a:r>
                        <a:rPr lang="uk-UA" sz="1100" dirty="0">
                          <a:effectLst/>
                        </a:rPr>
                        <a:t>енергії,послуги інших підприємств, зростання амортизації)</a:t>
                      </a:r>
                      <a:endParaRPr lang="uk-UA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839" marR="60839" marT="0" marB="0" anchor="b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313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Інші</a:t>
                      </a:r>
                      <a:r>
                        <a:rPr lang="uk-UA" sz="1200" baseline="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 доходи:</a:t>
                      </a:r>
                      <a:endParaRPr lang="uk-UA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839" marR="6083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839" marR="6083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839" marR="6083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839" marR="6083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 smtClean="0">
                          <a:effectLst/>
                        </a:rPr>
                        <a:t> </a:t>
                      </a:r>
                      <a:endParaRPr lang="uk-UA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839" marR="60839" marT="0" marB="0" anchor="b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523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Оренда</a:t>
                      </a:r>
                      <a:endParaRPr lang="uk-UA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839" marR="6083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325,4</a:t>
                      </a:r>
                      <a:endParaRPr lang="uk-UA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839" marR="6083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332,4</a:t>
                      </a:r>
                      <a:endParaRPr lang="uk-UA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839" marR="6083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2,2</a:t>
                      </a:r>
                      <a:endParaRPr lang="uk-UA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839" marR="6083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Збільшення</a:t>
                      </a:r>
                      <a:r>
                        <a:rPr lang="uk-UA" sz="1000" baseline="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за рахунок індексації орендної  плати.</a:t>
                      </a:r>
                      <a:endParaRPr lang="uk-UA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839" marR="60839" marT="0" marB="0" anchor="b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5046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Відшкодування  </a:t>
                      </a:r>
                      <a:r>
                        <a:rPr lang="uk-UA" sz="1000" dirty="0" err="1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електроенергії,води,водовідведення</a:t>
                      </a:r>
                      <a:r>
                        <a:rPr lang="uk-UA" sz="10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 .</a:t>
                      </a:r>
                      <a:endParaRPr lang="uk-UA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839" marR="6083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810,3</a:t>
                      </a:r>
                      <a:endParaRPr lang="uk-UA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839" marR="6083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810,3</a:t>
                      </a:r>
                      <a:endParaRPr lang="uk-UA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839" marR="60839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uk-UA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839" marR="6083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Орендарі та інші  підприємства (</a:t>
                      </a:r>
                      <a:r>
                        <a:rPr lang="uk-UA" sz="1000" dirty="0" err="1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ДП</a:t>
                      </a:r>
                      <a:r>
                        <a:rPr lang="uk-UA" sz="10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Елегія,,</a:t>
                      </a:r>
                      <a:r>
                        <a:rPr lang="uk-UA" sz="1000" dirty="0" err="1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Укртепло</a:t>
                      </a:r>
                      <a:r>
                        <a:rPr lang="uk-UA" sz="10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Суми та інші)</a:t>
                      </a:r>
                      <a:endParaRPr lang="uk-UA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0839" marR="60839" marT="0" marB="0" anchor="b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4626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uk-UA" sz="1000" dirty="0" smtClean="0">
                          <a:effectLst/>
                          <a:latin typeface="Calibri"/>
                          <a:cs typeface="Times New Roman"/>
                        </a:rPr>
                        <a:t>Додаткові  роботи</a:t>
                      </a:r>
                      <a:endParaRPr lang="uk-UA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0839" marR="6083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uk-UA" sz="1000" dirty="0" smtClean="0">
                          <a:effectLst/>
                          <a:latin typeface="Calibri"/>
                          <a:cs typeface="Times New Roman"/>
                        </a:rPr>
                        <a:t>          119,9</a:t>
                      </a:r>
                      <a:endParaRPr lang="uk-UA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0839" marR="6083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uk-UA" sz="1000" dirty="0" smtClean="0">
                          <a:effectLst/>
                          <a:latin typeface="Calibri"/>
                          <a:cs typeface="Times New Roman"/>
                        </a:rPr>
                        <a:t>         120,0</a:t>
                      </a:r>
                      <a:endParaRPr lang="uk-UA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0839" marR="6083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uk-UA" sz="1000" dirty="0" smtClean="0">
                          <a:effectLst/>
                          <a:latin typeface="Calibri"/>
                          <a:cs typeface="Times New Roman"/>
                        </a:rPr>
                        <a:t>             0,1</a:t>
                      </a:r>
                      <a:endParaRPr lang="uk-UA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0839" marR="6083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uk-UA" sz="1000" dirty="0" smtClean="0">
                          <a:effectLst/>
                          <a:latin typeface="Calibri"/>
                          <a:cs typeface="Times New Roman"/>
                        </a:rPr>
                        <a:t>Плануємо виконувати  додаткові  ремонтні </a:t>
                      </a:r>
                      <a:r>
                        <a:rPr lang="uk-UA" sz="1000" dirty="0" err="1" smtClean="0">
                          <a:effectLst/>
                          <a:latin typeface="Calibri"/>
                          <a:cs typeface="Times New Roman"/>
                        </a:rPr>
                        <a:t>роботи,автопослуги,заявки</a:t>
                      </a:r>
                      <a:r>
                        <a:rPr lang="uk-UA" sz="1000" dirty="0" smtClean="0">
                          <a:effectLst/>
                          <a:latin typeface="Calibri"/>
                          <a:cs typeface="Times New Roman"/>
                        </a:rPr>
                        <a:t>  населення (приватний сектор)</a:t>
                      </a:r>
                      <a:endParaRPr lang="uk-UA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0839" marR="60839" marT="0" marB="0" anchor="b"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2102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uk-UA" sz="1000" dirty="0" smtClean="0">
                          <a:effectLst/>
                          <a:latin typeface="Calibri"/>
                          <a:cs typeface="Times New Roman"/>
                        </a:rPr>
                        <a:t>Фінансова  підтримка</a:t>
                      </a:r>
                      <a:endParaRPr lang="uk-UA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0839" marR="6083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uk-UA" sz="1000" dirty="0" smtClean="0">
                          <a:effectLst/>
                          <a:latin typeface="Calibri"/>
                          <a:cs typeface="Times New Roman"/>
                        </a:rPr>
                        <a:t>               0</a:t>
                      </a:r>
                      <a:endParaRPr lang="uk-UA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0839" marR="6083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uk-UA" sz="1000" dirty="0" smtClean="0">
                          <a:effectLst/>
                          <a:latin typeface="Calibri"/>
                          <a:cs typeface="Times New Roman"/>
                        </a:rPr>
                        <a:t>        1000,0</a:t>
                      </a:r>
                      <a:endParaRPr lang="uk-UA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0839" marR="6083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uk-UA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0839" marR="60839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uk-UA" sz="1000" dirty="0" smtClean="0">
                          <a:effectLst/>
                          <a:latin typeface="Calibri"/>
                          <a:cs typeface="Times New Roman"/>
                        </a:rPr>
                        <a:t>Капремонт покрівлі </a:t>
                      </a:r>
                      <a:r>
                        <a:rPr lang="uk-UA" sz="1000" dirty="0" err="1" smtClean="0">
                          <a:effectLst/>
                          <a:latin typeface="Calibri"/>
                          <a:cs typeface="Times New Roman"/>
                        </a:rPr>
                        <a:t>вул.Б.Хмельницького</a:t>
                      </a:r>
                      <a:r>
                        <a:rPr lang="uk-UA" sz="1000" dirty="0" smtClean="0">
                          <a:effectLst/>
                          <a:latin typeface="Calibri"/>
                          <a:cs typeface="Times New Roman"/>
                        </a:rPr>
                        <a:t>,24(650,0тис.грн. та 350.0 тис. </a:t>
                      </a:r>
                      <a:r>
                        <a:rPr lang="uk-UA" sz="1000" dirty="0" err="1" smtClean="0">
                          <a:effectLst/>
                          <a:latin typeface="Calibri"/>
                          <a:cs typeface="Times New Roman"/>
                        </a:rPr>
                        <a:t>грн.на</a:t>
                      </a:r>
                      <a:r>
                        <a:rPr lang="uk-UA" sz="1000" dirty="0" smtClean="0">
                          <a:effectLst/>
                          <a:latin typeface="Calibri"/>
                          <a:cs typeface="Times New Roman"/>
                        </a:rPr>
                        <a:t> заміну дверей  в </a:t>
                      </a:r>
                      <a:r>
                        <a:rPr lang="uk-UA" sz="1000" dirty="0" err="1" smtClean="0">
                          <a:effectLst/>
                          <a:latin typeface="Calibri"/>
                          <a:cs typeface="Times New Roman"/>
                        </a:rPr>
                        <a:t>підїздах</a:t>
                      </a:r>
                      <a:r>
                        <a:rPr lang="uk-UA" sz="1000" baseline="0" dirty="0" smtClean="0">
                          <a:effectLst/>
                          <a:latin typeface="Calibri"/>
                          <a:cs typeface="Times New Roman"/>
                        </a:rPr>
                        <a:t> (програма 70/30)</a:t>
                      </a:r>
                      <a:endParaRPr lang="uk-UA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0839" marR="60839" marT="0" marB="0" anchor="b"/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70521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3512445"/>
              </p:ext>
            </p:extLst>
          </p:nvPr>
        </p:nvGraphicFramePr>
        <p:xfrm>
          <a:off x="611561" y="177353"/>
          <a:ext cx="7704856" cy="6564016"/>
        </p:xfrm>
        <a:graphic>
          <a:graphicData uri="http://schemas.openxmlformats.org/drawingml/2006/table">
            <a:tbl>
              <a:tblPr firstRow="1" firstCol="1" bandRow="1">
                <a:tableStyleId>{00A15C55-8517-42AA-B614-E9B94910E393}</a:tableStyleId>
              </a:tblPr>
              <a:tblGrid>
                <a:gridCol w="195647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9906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685501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86293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3500877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4463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uk-UA" sz="105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Факт </a:t>
                      </a:r>
                      <a:r>
                        <a:rPr lang="uk-UA" sz="1200" dirty="0" smtClean="0">
                          <a:effectLst/>
                        </a:rPr>
                        <a:t>2024р</a:t>
                      </a:r>
                      <a:endParaRPr lang="uk-UA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План </a:t>
                      </a:r>
                      <a:r>
                        <a:rPr lang="uk-UA" sz="1200" dirty="0" smtClean="0">
                          <a:effectLst/>
                        </a:rPr>
                        <a:t>2025р</a:t>
                      </a:r>
                      <a:endParaRPr lang="uk-UA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% зростання</a:t>
                      </a:r>
                      <a:endParaRPr lang="uk-UA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П</a:t>
                      </a:r>
                      <a:r>
                        <a:rPr lang="uk-UA" sz="1200" dirty="0">
                          <a:effectLst/>
                        </a:rPr>
                        <a:t>р</a:t>
                      </a:r>
                      <a:r>
                        <a:rPr lang="ru-RU" sz="1200" dirty="0">
                          <a:effectLst/>
                        </a:rPr>
                        <a:t>им</a:t>
                      </a:r>
                      <a:r>
                        <a:rPr lang="uk-UA" sz="1200" dirty="0">
                          <a:effectLst/>
                        </a:rPr>
                        <a:t>і</a:t>
                      </a:r>
                      <a:r>
                        <a:rPr lang="ru-RU" sz="1200" dirty="0">
                          <a:effectLst/>
                        </a:rPr>
                        <a:t>тки</a:t>
                      </a:r>
                      <a:endParaRPr lang="uk-UA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325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ВИ</a:t>
                      </a:r>
                      <a:r>
                        <a:rPr lang="uk-UA" sz="1050">
                          <a:effectLst/>
                        </a:rPr>
                        <a:t>ТРАТИ в т.ч:</a:t>
                      </a:r>
                      <a:endParaRPr lang="uk-UA" sz="105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12637,1</a:t>
                      </a:r>
                      <a:endParaRPr lang="uk-UA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14893,0</a:t>
                      </a:r>
                      <a:endParaRPr lang="uk-UA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 smtClean="0">
                          <a:effectLst/>
                        </a:rPr>
                        <a:t>17,9</a:t>
                      </a:r>
                      <a:endParaRPr lang="uk-UA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uk-UA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709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5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5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50" dirty="0">
                          <a:effectLst/>
                        </a:rPr>
                        <a:t>Будівельні  матеріали</a:t>
                      </a:r>
                      <a:endParaRPr lang="uk-UA" sz="105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473,9</a:t>
                      </a:r>
                      <a:endParaRPr lang="uk-UA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363,3</a:t>
                      </a:r>
                      <a:endParaRPr lang="uk-UA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-30,4</a:t>
                      </a:r>
                      <a:endParaRPr lang="uk-UA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У</a:t>
                      </a:r>
                      <a:r>
                        <a:rPr lang="uk-UA" sz="1100" baseline="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2024 на 110,6 тис</a:t>
                      </a:r>
                      <a:r>
                        <a:rPr lang="uk-UA" sz="1100" baseline="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. грн</a:t>
                      </a:r>
                      <a:r>
                        <a:rPr lang="uk-UA" sz="1100" baseline="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. більше плану ,факт використання  за  рахунок прибутку  ( зроблено  ремонт 18 </a:t>
                      </a:r>
                      <a:r>
                        <a:rPr lang="uk-UA" sz="1100" baseline="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під’їздів).</a:t>
                      </a:r>
                      <a:endParaRPr lang="uk-UA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940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50">
                          <a:effectLst/>
                        </a:rPr>
                        <a:t>Паливо(газ,дрова,пмм)</a:t>
                      </a:r>
                      <a:endParaRPr lang="uk-UA" sz="105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3504,3</a:t>
                      </a:r>
                      <a:endParaRPr lang="uk-UA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3541,7</a:t>
                      </a:r>
                      <a:endParaRPr lang="uk-UA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1,1</a:t>
                      </a:r>
                      <a:endParaRPr lang="uk-UA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>
                          <a:effectLst/>
                        </a:rPr>
                        <a:t>Вартість газу природного без змін</a:t>
                      </a:r>
                      <a:endParaRPr lang="uk-UA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940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50">
                          <a:effectLst/>
                        </a:rPr>
                        <a:t>Електрична енергія</a:t>
                      </a:r>
                      <a:endParaRPr lang="uk-UA" sz="105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504,8</a:t>
                      </a:r>
                      <a:endParaRPr lang="uk-UA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617,5</a:t>
                      </a:r>
                      <a:endParaRPr lang="uk-UA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22,3</a:t>
                      </a:r>
                      <a:endParaRPr lang="uk-UA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uk-UA" sz="1100" dirty="0" smtClean="0">
                          <a:effectLst/>
                          <a:latin typeface="Calibri"/>
                          <a:cs typeface="Times New Roman"/>
                        </a:rPr>
                        <a:t>Зросла вартість електричної енергії</a:t>
                      </a:r>
                      <a:endParaRPr lang="uk-UA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5822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50">
                          <a:effectLst/>
                        </a:rPr>
                        <a:t>Витрати на оплату праці(всього)</a:t>
                      </a:r>
                      <a:endParaRPr lang="uk-UA" sz="105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5421,0</a:t>
                      </a:r>
                      <a:endParaRPr lang="uk-UA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6408,4</a:t>
                      </a:r>
                      <a:endParaRPr lang="uk-UA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18,2</a:t>
                      </a:r>
                      <a:endParaRPr lang="uk-UA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</a:rPr>
                        <a:t>У </a:t>
                      </a:r>
                      <a:r>
                        <a:rPr lang="uk-UA" sz="1100" dirty="0" smtClean="0">
                          <a:effectLst/>
                        </a:rPr>
                        <a:t>2024р </a:t>
                      </a:r>
                      <a:r>
                        <a:rPr lang="uk-UA" sz="1100" dirty="0">
                          <a:effectLst/>
                        </a:rPr>
                        <a:t>були відсутні працівники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</a:rPr>
                        <a:t>в зв'язку з </a:t>
                      </a:r>
                      <a:r>
                        <a:rPr lang="uk-UA" sz="1100" dirty="0" smtClean="0">
                          <a:effectLst/>
                        </a:rPr>
                        <a:t>війною</a:t>
                      </a:r>
                      <a:r>
                        <a:rPr lang="uk-UA" sz="1100" dirty="0" smtClean="0">
                          <a:effectLst/>
                        </a:rPr>
                        <a:t>,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 smtClean="0">
                          <a:effectLst/>
                        </a:rPr>
                        <a:t>з </a:t>
                      </a:r>
                      <a:r>
                        <a:rPr lang="uk-UA" sz="1100" dirty="0" smtClean="0">
                          <a:effectLst/>
                        </a:rPr>
                        <a:t>квітня 2024року підвищено  заробітну плату.</a:t>
                      </a:r>
                      <a:r>
                        <a:rPr lang="uk-UA" sz="1100" baseline="0" dirty="0" smtClean="0">
                          <a:effectLst/>
                        </a:rPr>
                        <a:t> </a:t>
                      </a:r>
                      <a:endParaRPr lang="uk-UA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705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50">
                          <a:effectLst/>
                        </a:rPr>
                        <a:t>Відрахування на соціальні заходи</a:t>
                      </a:r>
                      <a:endParaRPr lang="uk-UA" sz="105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1199,6</a:t>
                      </a:r>
                      <a:endParaRPr lang="uk-UA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1409,8</a:t>
                      </a:r>
                      <a:endParaRPr lang="uk-UA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17,5</a:t>
                      </a:r>
                      <a:endParaRPr lang="uk-UA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uk-UA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985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50">
                          <a:effectLst/>
                        </a:rPr>
                        <a:t>Амортизація</a:t>
                      </a:r>
                      <a:endParaRPr lang="uk-UA" sz="105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64,0</a:t>
                      </a:r>
                      <a:endParaRPr lang="uk-UA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64,0</a:t>
                      </a:r>
                      <a:endParaRPr lang="uk-UA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uk-UA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5558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50" dirty="0">
                          <a:effectLst/>
                        </a:rPr>
                        <a:t>Інші витрати(обслуговування </a:t>
                      </a:r>
                      <a:r>
                        <a:rPr lang="uk-UA" sz="1050" dirty="0" smtClean="0">
                          <a:effectLst/>
                        </a:rPr>
                        <a:t>котелень,вода,запчастини,інвентар банк,канцтовари </a:t>
                      </a:r>
                      <a:r>
                        <a:rPr lang="uk-UA" sz="1050" dirty="0">
                          <a:effectLst/>
                        </a:rPr>
                        <a:t>тощо)</a:t>
                      </a:r>
                      <a:endParaRPr lang="uk-UA" sz="105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659,2</a:t>
                      </a:r>
                      <a:endParaRPr lang="uk-UA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678,0</a:t>
                      </a:r>
                      <a:endParaRPr lang="uk-UA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2,9</a:t>
                      </a:r>
                      <a:endParaRPr lang="uk-UA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5558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uk-UA" sz="1050" dirty="0" smtClean="0">
                          <a:effectLst/>
                          <a:latin typeface="Calibri"/>
                          <a:cs typeface="Times New Roman"/>
                        </a:rPr>
                        <a:t>Інші  витрати (</a:t>
                      </a:r>
                      <a:r>
                        <a:rPr lang="uk-UA" sz="1050" dirty="0" err="1" smtClean="0">
                          <a:effectLst/>
                          <a:latin typeface="Calibri"/>
                          <a:cs typeface="Times New Roman"/>
                        </a:rPr>
                        <a:t>електроенергія,вода,водовідведення,орендарів</a:t>
                      </a:r>
                      <a:r>
                        <a:rPr lang="uk-UA" sz="1050" dirty="0" smtClean="0">
                          <a:effectLst/>
                          <a:latin typeface="Calibri"/>
                          <a:cs typeface="Times New Roman"/>
                        </a:rPr>
                        <a:t>)</a:t>
                      </a:r>
                      <a:endParaRPr lang="uk-UA" sz="105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uk-UA" sz="1100" dirty="0" smtClean="0">
                          <a:effectLst/>
                          <a:latin typeface="Calibri"/>
                          <a:cs typeface="Times New Roman"/>
                        </a:rPr>
                        <a:t>          810,3</a:t>
                      </a:r>
                      <a:endParaRPr lang="uk-UA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uk-UA" sz="1100" dirty="0" smtClean="0">
                          <a:effectLst/>
                          <a:latin typeface="Calibri"/>
                          <a:cs typeface="Times New Roman"/>
                        </a:rPr>
                        <a:t>         810,3</a:t>
                      </a:r>
                      <a:endParaRPr lang="uk-UA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uk-UA" sz="1100" dirty="0" smtClean="0">
                          <a:effectLst/>
                          <a:latin typeface="Calibri"/>
                          <a:cs typeface="Times New Roman"/>
                        </a:rPr>
                        <a:t>              0</a:t>
                      </a:r>
                      <a:endParaRPr lang="uk-UA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uk-UA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3881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50" dirty="0" smtClean="0">
                          <a:effectLst/>
                        </a:rPr>
                        <a:t>Витрати з фінансової</a:t>
                      </a:r>
                      <a:r>
                        <a:rPr lang="uk-UA" sz="1050" baseline="0" dirty="0" smtClean="0">
                          <a:effectLst/>
                        </a:rPr>
                        <a:t> </a:t>
                      </a:r>
                      <a:r>
                        <a:rPr lang="uk-UA" sz="1050" dirty="0" smtClean="0">
                          <a:effectLst/>
                        </a:rPr>
                        <a:t>підтримки </a:t>
                      </a:r>
                      <a:r>
                        <a:rPr lang="uk-UA" sz="1050" dirty="0">
                          <a:effectLst/>
                        </a:rPr>
                        <a:t>з місцевого бюджету</a:t>
                      </a:r>
                      <a:endParaRPr lang="uk-UA" sz="105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uk-UA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1000,0</a:t>
                      </a:r>
                      <a:endParaRPr lang="uk-UA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</a:rPr>
                        <a:t>0</a:t>
                      </a:r>
                      <a:endParaRPr lang="uk-UA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uk-UA" sz="1100" dirty="0" smtClean="0">
                          <a:effectLst/>
                          <a:latin typeface="Calibri"/>
                          <a:cs typeface="Times New Roman"/>
                        </a:rPr>
                        <a:t>Ремонт  покрівлі  вул.Б.Хмельницького,24-650,0 тис. </a:t>
                      </a:r>
                      <a:r>
                        <a:rPr lang="uk-UA" sz="1100" dirty="0" smtClean="0">
                          <a:effectLst/>
                          <a:latin typeface="Calibri"/>
                          <a:cs typeface="Times New Roman"/>
                        </a:rPr>
                        <a:t>грн. заміна  </a:t>
                      </a:r>
                      <a:r>
                        <a:rPr lang="uk-UA" sz="1100" dirty="0" smtClean="0">
                          <a:effectLst/>
                          <a:latin typeface="Calibri"/>
                          <a:cs typeface="Times New Roman"/>
                        </a:rPr>
                        <a:t>дверей в </a:t>
                      </a:r>
                      <a:r>
                        <a:rPr lang="uk-UA" sz="1100" dirty="0" smtClean="0">
                          <a:effectLst/>
                          <a:latin typeface="Calibri"/>
                          <a:cs typeface="Times New Roman"/>
                        </a:rPr>
                        <a:t>під’їздах  </a:t>
                      </a:r>
                      <a:r>
                        <a:rPr lang="uk-UA" sz="1100" dirty="0" smtClean="0">
                          <a:effectLst/>
                          <a:latin typeface="Calibri"/>
                          <a:cs typeface="Times New Roman"/>
                        </a:rPr>
                        <a:t>70/30-350,0 тис. грн.</a:t>
                      </a:r>
                      <a:endParaRPr lang="uk-UA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1947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5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Прибуток</a:t>
                      </a:r>
                      <a:endParaRPr lang="uk-UA" sz="105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65,7</a:t>
                      </a:r>
                      <a:endParaRPr lang="uk-UA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1206,5</a:t>
                      </a:r>
                      <a:endParaRPr lang="uk-UA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uk-UA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1940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50">
                          <a:effectLst/>
                        </a:rPr>
                        <a:t>Податок на прибуток</a:t>
                      </a:r>
                      <a:endParaRPr lang="uk-UA" sz="105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11,8</a:t>
                      </a:r>
                      <a:endParaRPr lang="uk-UA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217,2</a:t>
                      </a:r>
                      <a:endParaRPr lang="uk-UA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uk-UA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251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50">
                          <a:effectLst/>
                        </a:rPr>
                        <a:t>Чистий прибуток</a:t>
                      </a:r>
                      <a:endParaRPr lang="uk-UA" sz="105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53,9</a:t>
                      </a:r>
                      <a:endParaRPr lang="uk-UA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989,3</a:t>
                      </a:r>
                      <a:endParaRPr lang="uk-UA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3881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50" dirty="0">
                          <a:effectLst/>
                        </a:rPr>
                        <a:t>Кількість працівників</a:t>
                      </a:r>
                      <a:endParaRPr lang="uk-UA" sz="105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effectLst/>
                        </a:rPr>
                        <a:t>40</a:t>
                      </a:r>
                      <a:endParaRPr lang="uk-UA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45</a:t>
                      </a:r>
                      <a:endParaRPr lang="uk-UA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 smtClean="0">
                          <a:effectLst/>
                        </a:rPr>
                        <a:t>12</a:t>
                      </a:r>
                      <a:endParaRPr lang="uk-UA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uk-UA" sz="1100" dirty="0" smtClean="0">
                          <a:effectLst/>
                          <a:latin typeface="Calibri"/>
                          <a:cs typeface="Times New Roman"/>
                        </a:rPr>
                        <a:t>У 2024 році прийнято 2 машиніста-опалювача  по </a:t>
                      </a:r>
                      <a:endParaRPr lang="uk-UA" sz="1100" dirty="0" smtClean="0">
                        <a:effectLst/>
                        <a:latin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uk-UA" sz="1100" dirty="0" smtClean="0">
                          <a:effectLst/>
                          <a:latin typeface="Calibri"/>
                          <a:cs typeface="Times New Roman"/>
                        </a:rPr>
                        <a:t>с</a:t>
                      </a:r>
                      <a:r>
                        <a:rPr lang="uk-UA" sz="1100" dirty="0" smtClean="0">
                          <a:effectLst/>
                          <a:latin typeface="Calibri"/>
                          <a:cs typeface="Times New Roman"/>
                        </a:rPr>
                        <a:t>. Солдатське (центр ВПО) та </a:t>
                      </a:r>
                      <a:r>
                        <a:rPr lang="uk-UA" sz="1100" dirty="0" smtClean="0">
                          <a:effectLst/>
                        </a:rPr>
                        <a:t>були відсутні працівники.</a:t>
                      </a:r>
                      <a:endParaRPr lang="uk-UA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  <a:tr h="5558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50" dirty="0">
                          <a:effectLst/>
                        </a:rPr>
                        <a:t>Середньомісячні витрати на оплату праці  одного  працівника гривень.</a:t>
                      </a:r>
                      <a:endParaRPr lang="uk-UA" sz="105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11339,6</a:t>
                      </a:r>
                      <a:endParaRPr lang="uk-UA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11867,4</a:t>
                      </a:r>
                      <a:endParaRPr lang="uk-UA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4,6</a:t>
                      </a:r>
                      <a:endParaRPr lang="uk-UA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Підвищення заробітної плати було  у 2024році </a:t>
                      </a:r>
                      <a:r>
                        <a:rPr lang="uk-UA" sz="11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,</a:t>
                      </a:r>
                      <a:r>
                        <a:rPr lang="uk-UA" sz="1100" baseline="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uk-UA" sz="11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проведено </a:t>
                      </a:r>
                      <a:r>
                        <a:rPr lang="uk-UA" sz="11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з квітня 2024 року.</a:t>
                      </a:r>
                      <a:endParaRPr lang="uk-UA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extLst>
                  <a:ext uri="{0D108BD9-81ED-4DB2-BD59-A6C34878D82A}">
                    <a16:rowId xmlns="" xmlns:a16="http://schemas.microsoft.com/office/drawing/2014/main" val="10015"/>
                  </a:ext>
                </a:extLst>
              </a:tr>
              <a:tr h="4532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5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Адміністративно-управлінський</a:t>
                      </a:r>
                      <a:r>
                        <a:rPr lang="uk-UA" sz="105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 працівник</a:t>
                      </a:r>
                      <a:endParaRPr lang="uk-UA" sz="105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12945,5</a:t>
                      </a:r>
                      <a:endParaRPr lang="uk-UA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13689,4</a:t>
                      </a:r>
                      <a:endParaRPr lang="uk-UA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5,7</a:t>
                      </a:r>
                      <a:endParaRPr lang="uk-UA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Підвищення заробітної плати було  у 2024році </a:t>
                      </a:r>
                      <a:r>
                        <a:rPr lang="uk-UA" sz="11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проведено </a:t>
                      </a:r>
                      <a:r>
                        <a:rPr lang="uk-UA" sz="11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з квітня 2024 року.</a:t>
                      </a:r>
                      <a:endParaRPr lang="uk-UA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extLst>
                  <a:ext uri="{0D108BD9-81ED-4DB2-BD59-A6C34878D82A}">
                    <a16:rowId xmlns="" xmlns:a16="http://schemas.microsoft.com/office/drawing/2014/main" val="10016"/>
                  </a:ext>
                </a:extLst>
              </a:tr>
              <a:tr h="1368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uk-UA" sz="7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uk-UA" sz="7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uk-UA" sz="7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uk-UA" sz="7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uk-UA" sz="7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46037" marR="46037" marT="0" marB="0" anchor="b"/>
                </a:tc>
                <a:extLst>
                  <a:ext uri="{0D108BD9-81ED-4DB2-BD59-A6C34878D82A}">
                    <a16:rowId xmlns="" xmlns:a16="http://schemas.microsoft.com/office/drawing/2014/main" val="100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03387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4230023006"/>
              </p:ext>
            </p:extLst>
          </p:nvPr>
        </p:nvGraphicFramePr>
        <p:xfrm>
          <a:off x="179512" y="260648"/>
          <a:ext cx="8839522" cy="55509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737708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3519515671"/>
              </p:ext>
            </p:extLst>
          </p:nvPr>
        </p:nvGraphicFramePr>
        <p:xfrm>
          <a:off x="251520" y="332656"/>
          <a:ext cx="8488437" cy="5187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8161496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858858"/>
            <a:ext cx="2376264" cy="43703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858858"/>
            <a:ext cx="2520280" cy="43703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858857"/>
            <a:ext cx="2592288" cy="437034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08900881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78" r="4960" b="9154"/>
          <a:stretch/>
        </p:blipFill>
        <p:spPr>
          <a:xfrm>
            <a:off x="897703" y="778466"/>
            <a:ext cx="3404364" cy="46667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707"/>
          <a:stretch/>
        </p:blipFill>
        <p:spPr>
          <a:xfrm>
            <a:off x="5004049" y="778466"/>
            <a:ext cx="2880320" cy="46667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968500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77"/>
          <a:stretch/>
        </p:blipFill>
        <p:spPr>
          <a:xfrm>
            <a:off x="5076056" y="1100998"/>
            <a:ext cx="2736304" cy="46974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116" b="3231"/>
          <a:stretch/>
        </p:blipFill>
        <p:spPr>
          <a:xfrm>
            <a:off x="1223828" y="1100998"/>
            <a:ext cx="3276164" cy="46974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648280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30" t="1492" r="-8530" b="27921"/>
          <a:stretch/>
        </p:blipFill>
        <p:spPr>
          <a:xfrm>
            <a:off x="1944216" y="476671"/>
            <a:ext cx="2576885" cy="334107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45" b="4306"/>
          <a:stretch/>
        </p:blipFill>
        <p:spPr>
          <a:xfrm>
            <a:off x="4521101" y="476672"/>
            <a:ext cx="2571179" cy="334107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4216" y="3861048"/>
            <a:ext cx="5148064" cy="28957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771975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88"/>
          <a:stretch/>
        </p:blipFill>
        <p:spPr>
          <a:xfrm>
            <a:off x="179512" y="1019245"/>
            <a:ext cx="2633489" cy="456999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3097" y="1035496"/>
            <a:ext cx="2561481" cy="45537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155"/>
          <a:stretch/>
        </p:blipFill>
        <p:spPr>
          <a:xfrm>
            <a:off x="5940152" y="1052736"/>
            <a:ext cx="2641787" cy="45328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652498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334</TotalTime>
  <Words>414</Words>
  <Application>Microsoft Office PowerPoint</Application>
  <PresentationFormat>Экран (4:3)</PresentationFormat>
  <Paragraphs>128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ФІНАНСОВИЙ  ПЛАН  КП ТРОСТЯНЕЦЬКЕ  ЖЕУ на  2025 рік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ФІНАНСОВИЙ  ПЛАН  КП ТРОСТЯНЕЦЬКЕ  ЖЕУ на  2024 рік </dc:title>
  <dc:creator>Administrator</dc:creator>
  <cp:lastModifiedBy>UNICEF</cp:lastModifiedBy>
  <cp:revision>45</cp:revision>
  <dcterms:created xsi:type="dcterms:W3CDTF">2024-02-14T20:33:18Z</dcterms:created>
  <dcterms:modified xsi:type="dcterms:W3CDTF">2024-12-23T19:17:19Z</dcterms:modified>
</cp:coreProperties>
</file>